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4" r:id="rId2"/>
    <p:sldId id="259" r:id="rId3"/>
    <p:sldId id="266" r:id="rId4"/>
    <p:sldId id="267" r:id="rId5"/>
    <p:sldId id="260" r:id="rId6"/>
  </p:sldIdLst>
  <p:sldSz cx="18288000" cy="10287000"/>
  <p:notesSz cx="6858000" cy="9144000"/>
  <p:embeddedFontLst>
    <p:embeddedFont>
      <p:font typeface="Arial Nova" panose="020B0504020202020204" pitchFamily="34" charset="0"/>
      <p:regular r:id="rId8"/>
      <p:bold r:id="rId9"/>
      <p:italic r:id="rId10"/>
      <p:boldItalic r:id="rId11"/>
    </p:embeddedFont>
    <p:embeddedFont>
      <p:font typeface="Arial Nova Bold" panose="020B0804020202020204" pitchFamily="34" charset="0"/>
      <p:regular r:id="rId12"/>
      <p:bold r:id="rId13"/>
    </p:embeddedFont>
    <p:embeddedFont>
      <p:font typeface="Open Sans Bold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29F"/>
    <a:srgbClr val="327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4658" autoAdjust="0"/>
  </p:normalViewPr>
  <p:slideViewPr>
    <p:cSldViewPr>
      <p:cViewPr varScale="1">
        <p:scale>
          <a:sx n="62" d="100"/>
          <a:sy n="62" d="100"/>
        </p:scale>
        <p:origin x="2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402E0-04D0-413D-A58A-B1DA76A33628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6BEB-FBB2-49C6-80D4-1E420EC5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E6BEB-FBB2-49C6-80D4-1E420EC550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97961-9F4D-0A2C-F6EB-22935014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38FBF8-469F-7AD8-B780-39CC04015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29676-DD67-4012-DF94-2AC1A96CB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F3954-C18E-EFE4-16ED-D1225483D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E6BEB-FBB2-49C6-80D4-1E420EC55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BE24C-185D-5CAA-B08A-DB710F2BE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06814-D2C3-CC5A-C52A-83F225087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08588-AD28-6F18-08C6-1484759FC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E1019-7F35-65FE-D1E5-EEF2AE51E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E6BEB-FBB2-49C6-80D4-1E420EC550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0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650B8-6911-3170-24AA-FE8283A2F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BD0ECBF-593D-464E-1015-CF8B14EDD655}"/>
              </a:ext>
            </a:extLst>
          </p:cNvPr>
          <p:cNvGrpSpPr/>
          <p:nvPr/>
        </p:nvGrpSpPr>
        <p:grpSpPr>
          <a:xfrm>
            <a:off x="0" y="0"/>
            <a:ext cx="18288000" cy="10273390"/>
            <a:chOff x="0" y="0"/>
            <a:chExt cx="12629333" cy="70946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2A3076D-D49C-2563-4CE7-E5065355FC2E}"/>
                </a:ext>
              </a:extLst>
            </p:cNvPr>
            <p:cNvSpPr/>
            <p:nvPr/>
          </p:nvSpPr>
          <p:spPr>
            <a:xfrm>
              <a:off x="0" y="0"/>
              <a:ext cx="12629253" cy="7094601"/>
            </a:xfrm>
            <a:custGeom>
              <a:avLst/>
              <a:gdLst/>
              <a:ahLst/>
              <a:cxnLst/>
              <a:rect l="l" t="t" r="r" b="b"/>
              <a:pathLst>
                <a:path w="12629253" h="7094601">
                  <a:moveTo>
                    <a:pt x="0" y="0"/>
                  </a:moveTo>
                  <a:lnTo>
                    <a:pt x="12629253" y="0"/>
                  </a:lnTo>
                  <a:lnTo>
                    <a:pt x="12629253" y="7094601"/>
                  </a:lnTo>
                  <a:lnTo>
                    <a:pt x="0" y="709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663" r="-23048" b="-126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E82ABB6-BF87-687E-5D74-32FEB9EDEFF8}"/>
              </a:ext>
            </a:extLst>
          </p:cNvPr>
          <p:cNvSpPr/>
          <p:nvPr/>
        </p:nvSpPr>
        <p:spPr>
          <a:xfrm>
            <a:off x="4038600" y="1638300"/>
            <a:ext cx="10058400" cy="1143000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983FEFA-FFEB-A946-F6D4-28C113A29D7D}"/>
              </a:ext>
            </a:extLst>
          </p:cNvPr>
          <p:cNvGrpSpPr/>
          <p:nvPr/>
        </p:nvGrpSpPr>
        <p:grpSpPr>
          <a:xfrm>
            <a:off x="-35780" y="-314441"/>
            <a:ext cx="18287884" cy="10273390"/>
            <a:chOff x="0" y="0"/>
            <a:chExt cx="12629253" cy="70946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3615685-E763-FAB4-A411-888A604D36B4}"/>
                </a:ext>
              </a:extLst>
            </p:cNvPr>
            <p:cNvSpPr/>
            <p:nvPr/>
          </p:nvSpPr>
          <p:spPr>
            <a:xfrm>
              <a:off x="0" y="0"/>
              <a:ext cx="12629253" cy="7094601"/>
            </a:xfrm>
            <a:custGeom>
              <a:avLst/>
              <a:gdLst/>
              <a:ahLst/>
              <a:cxnLst/>
              <a:rect l="l" t="t" r="r" b="b"/>
              <a:pathLst>
                <a:path w="12629253" h="7094601">
                  <a:moveTo>
                    <a:pt x="0" y="0"/>
                  </a:moveTo>
                  <a:lnTo>
                    <a:pt x="12629253" y="0"/>
                  </a:lnTo>
                  <a:lnTo>
                    <a:pt x="12629253" y="7094601"/>
                  </a:lnTo>
                  <a:lnTo>
                    <a:pt x="0" y="709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1000"/>
              </a:blip>
              <a:stretch>
                <a:fillRect l="-73" t="-91" b="-91"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7C310E8F-9344-3900-2F20-BE300D906A1A}"/>
              </a:ext>
            </a:extLst>
          </p:cNvPr>
          <p:cNvSpPr/>
          <p:nvPr/>
        </p:nvSpPr>
        <p:spPr>
          <a:xfrm>
            <a:off x="2145366" y="6109138"/>
            <a:ext cx="13925709" cy="51966"/>
          </a:xfrm>
          <a:custGeom>
            <a:avLst/>
            <a:gdLst/>
            <a:ahLst/>
            <a:cxnLst/>
            <a:rect l="l" t="t" r="r" b="b"/>
            <a:pathLst>
              <a:path w="13925709" h="51966">
                <a:moveTo>
                  <a:pt x="0" y="0"/>
                </a:moveTo>
                <a:lnTo>
                  <a:pt x="13925709" y="0"/>
                </a:lnTo>
                <a:lnTo>
                  <a:pt x="13925709" y="51966"/>
                </a:lnTo>
                <a:lnTo>
                  <a:pt x="0" y="519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00196C1-5FBE-77A0-4C3B-243095952929}"/>
              </a:ext>
            </a:extLst>
          </p:cNvPr>
          <p:cNvGrpSpPr/>
          <p:nvPr/>
        </p:nvGrpSpPr>
        <p:grpSpPr>
          <a:xfrm>
            <a:off x="198997" y="-22178"/>
            <a:ext cx="1176209" cy="1507014"/>
            <a:chOff x="0" y="0"/>
            <a:chExt cx="812267" cy="10407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EA6A0C0-1008-9521-C17C-A06B21EFD6BA}"/>
                </a:ext>
              </a:extLst>
            </p:cNvPr>
            <p:cNvSpPr/>
            <p:nvPr/>
          </p:nvSpPr>
          <p:spPr>
            <a:xfrm>
              <a:off x="0" y="0"/>
              <a:ext cx="812292" cy="1040765"/>
            </a:xfrm>
            <a:custGeom>
              <a:avLst/>
              <a:gdLst/>
              <a:ahLst/>
              <a:cxnLst/>
              <a:rect l="l" t="t" r="r" b="b"/>
              <a:pathLst>
                <a:path w="812292" h="1040765">
                  <a:moveTo>
                    <a:pt x="0" y="0"/>
                  </a:moveTo>
                  <a:lnTo>
                    <a:pt x="812292" y="0"/>
                  </a:lnTo>
                  <a:lnTo>
                    <a:pt x="812292" y="1040765"/>
                  </a:lnTo>
                  <a:lnTo>
                    <a:pt x="0" y="1040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120" b="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50FD860-EC41-C24A-29C3-CA2D57F6E721}"/>
              </a:ext>
            </a:extLst>
          </p:cNvPr>
          <p:cNvGrpSpPr/>
          <p:nvPr/>
        </p:nvGrpSpPr>
        <p:grpSpPr>
          <a:xfrm>
            <a:off x="2367515" y="6400150"/>
            <a:ext cx="13703560" cy="51129"/>
            <a:chOff x="0" y="0"/>
            <a:chExt cx="5105756" cy="1905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FF94685-6C40-F021-480E-BB9CE9DB6AC8}"/>
                </a:ext>
              </a:extLst>
            </p:cNvPr>
            <p:cNvSpPr/>
            <p:nvPr/>
          </p:nvSpPr>
          <p:spPr>
            <a:xfrm>
              <a:off x="0" y="0"/>
              <a:ext cx="5105778" cy="19050"/>
            </a:xfrm>
            <a:custGeom>
              <a:avLst/>
              <a:gdLst/>
              <a:ahLst/>
              <a:cxnLst/>
              <a:rect l="l" t="t" r="r" b="b"/>
              <a:pathLst>
                <a:path w="5105778" h="19050">
                  <a:moveTo>
                    <a:pt x="0" y="19050"/>
                  </a:moveTo>
                  <a:lnTo>
                    <a:pt x="5105778" y="19050"/>
                  </a:lnTo>
                  <a:lnTo>
                    <a:pt x="5105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835F355D-38E1-A545-DB40-D59654707A18}"/>
              </a:ext>
            </a:extLst>
          </p:cNvPr>
          <p:cNvSpPr txBox="1"/>
          <p:nvPr/>
        </p:nvSpPr>
        <p:spPr>
          <a:xfrm>
            <a:off x="2512458" y="4350720"/>
            <a:ext cx="13558617" cy="151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9"/>
              </a:lnSpc>
            </a:pPr>
            <a:r>
              <a:rPr lang="en-US" sz="450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Paper Title: xxxxxxxxxxxxxxxxxxxxxxxxxxxxxx</a:t>
            </a:r>
          </a:p>
          <a:p>
            <a:pPr algn="l">
              <a:lnSpc>
                <a:spcPts val="6219"/>
              </a:lnSpc>
            </a:pPr>
            <a:r>
              <a:rPr lang="en-US" sz="450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xxxxxxxxxxxxxxxxxxxxxxxxxxxxxxxxxxxxxxxx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B56C332-A39E-05AF-A5D6-55D1C92B6766}"/>
              </a:ext>
            </a:extLst>
          </p:cNvPr>
          <p:cNvSpPr txBox="1"/>
          <p:nvPr/>
        </p:nvSpPr>
        <p:spPr>
          <a:xfrm>
            <a:off x="15405784" y="503011"/>
            <a:ext cx="2196723" cy="76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33"/>
              </a:lnSpc>
            </a:pPr>
            <a:r>
              <a:rPr lang="en-US" sz="452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FET’26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E7DBE52-2561-5A36-0DB7-815385462DBF}"/>
              </a:ext>
            </a:extLst>
          </p:cNvPr>
          <p:cNvSpPr txBox="1"/>
          <p:nvPr/>
        </p:nvSpPr>
        <p:spPr>
          <a:xfrm>
            <a:off x="5486400" y="6630681"/>
            <a:ext cx="15037131" cy="97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8"/>
              </a:lnSpc>
            </a:pPr>
            <a:r>
              <a:rPr lang="en-US" sz="2891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Authors:  </a:t>
            </a:r>
            <a:r>
              <a:rPr lang="en-US" sz="2891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</a:t>
            </a:r>
            <a:endParaRPr lang="en-US" sz="2891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048"/>
              </a:lnSpc>
            </a:pPr>
            <a:r>
              <a:rPr lang="en-US" sz="2891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Date: </a:t>
            </a:r>
            <a:r>
              <a:rPr lang="en-US" sz="2891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</a:t>
            </a:r>
            <a:endParaRPr lang="en-US" sz="2891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Freeform 100">
            <a:extLst>
              <a:ext uri="{FF2B5EF4-FFF2-40B4-BE49-F238E27FC236}">
                <a16:creationId xmlns:a16="http://schemas.microsoft.com/office/drawing/2014/main" id="{2B522BD1-E5ED-00E2-E60F-687DBE47FFF8}"/>
              </a:ext>
            </a:extLst>
          </p:cNvPr>
          <p:cNvSpPr/>
          <p:nvPr/>
        </p:nvSpPr>
        <p:spPr>
          <a:xfrm>
            <a:off x="1896564" y="691772"/>
            <a:ext cx="1828800" cy="653849"/>
          </a:xfrm>
          <a:custGeom>
            <a:avLst/>
            <a:gdLst/>
            <a:ahLst/>
            <a:cxnLst/>
            <a:rect l="l" t="t" r="r" b="b"/>
            <a:pathLst>
              <a:path w="2125071" h="668569">
                <a:moveTo>
                  <a:pt x="0" y="0"/>
                </a:moveTo>
                <a:lnTo>
                  <a:pt x="2125070" y="0"/>
                </a:lnTo>
                <a:lnTo>
                  <a:pt x="2125070" y="668570"/>
                </a:lnTo>
                <a:lnTo>
                  <a:pt x="0" y="66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663" t="-26386" b="-22091"/>
            </a:stretch>
          </a:blipFill>
        </p:spPr>
        <p:txBody>
          <a:bodyPr/>
          <a:lstStyle/>
          <a:p>
            <a:pPr marL="0" algn="r" defTabSz="307330" rtl="1" eaLnBrk="1" latinLnBrk="0" hangingPunct="1"/>
            <a:endParaRPr lang="en-BH" sz="134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0775B-D1CD-46AC-C420-2F4B5DEDD225}"/>
              </a:ext>
            </a:extLst>
          </p:cNvPr>
          <p:cNvSpPr txBox="1"/>
          <p:nvPr/>
        </p:nvSpPr>
        <p:spPr>
          <a:xfrm>
            <a:off x="3725364" y="1706791"/>
            <a:ext cx="10684640" cy="10734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stA="0" endPos="65000" dist="50800" dir="5400000" sy="-100000" algn="bl" rotWithShape="0"/>
                </a:effectLst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Bebas Neue Bold"/>
              </a:rPr>
              <a:t>INTERNATIONAL CONFERENCE ON FRONTIERS OF ENGINEERING AND EMERGING TECHNOLOGIES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stA="0" endPos="65000" dist="50800" dir="5400000" sy="-100000" algn="bl" rotWithShape="0"/>
              </a:effectLst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710EE256-C8D5-B96D-D219-B1CF6D51CCEE}"/>
              </a:ext>
            </a:extLst>
          </p:cNvPr>
          <p:cNvGrpSpPr/>
          <p:nvPr/>
        </p:nvGrpSpPr>
        <p:grpSpPr>
          <a:xfrm>
            <a:off x="-35780" y="9272519"/>
            <a:ext cx="18359676" cy="1000872"/>
            <a:chOff x="0" y="0"/>
            <a:chExt cx="2854313" cy="242372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1EA97A7-30DA-914E-B95E-7E006D5DE71C}"/>
                </a:ext>
              </a:extLst>
            </p:cNvPr>
            <p:cNvSpPr/>
            <p:nvPr/>
          </p:nvSpPr>
          <p:spPr>
            <a:xfrm>
              <a:off x="0" y="0"/>
              <a:ext cx="2854313" cy="242372"/>
            </a:xfrm>
            <a:custGeom>
              <a:avLst/>
              <a:gdLst/>
              <a:ahLst/>
              <a:cxnLst/>
              <a:rect l="l" t="t" r="r" b="b"/>
              <a:pathLst>
                <a:path w="2854313" h="242372">
                  <a:moveTo>
                    <a:pt x="2854313" y="0"/>
                  </a:moveTo>
                  <a:lnTo>
                    <a:pt x="2854313" y="242372"/>
                  </a:lnTo>
                  <a:lnTo>
                    <a:pt x="0" y="24237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59000"/>
                  </a:srgbClr>
                </a:gs>
                <a:gs pos="100000">
                  <a:srgbClr val="CB6CE6">
                    <a:alpha val="5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4B254FB-5D30-606E-D6C2-5A0444537663}"/>
                </a:ext>
              </a:extLst>
            </p:cNvPr>
            <p:cNvSpPr txBox="1"/>
            <p:nvPr/>
          </p:nvSpPr>
          <p:spPr>
            <a:xfrm>
              <a:off x="0" y="-38100"/>
              <a:ext cx="2854313" cy="280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A4F65A-8805-757F-DD77-F731929CA406}"/>
              </a:ext>
            </a:extLst>
          </p:cNvPr>
          <p:cNvGrpSpPr/>
          <p:nvPr/>
        </p:nvGrpSpPr>
        <p:grpSpPr>
          <a:xfrm>
            <a:off x="4974332" y="9430230"/>
            <a:ext cx="7636145" cy="844969"/>
            <a:chOff x="1207708" y="5857278"/>
            <a:chExt cx="7636145" cy="844969"/>
          </a:xfrm>
        </p:grpSpPr>
        <p:sp>
          <p:nvSpPr>
            <p:cNvPr id="27" name="Freeform 89">
              <a:extLst>
                <a:ext uri="{FF2B5EF4-FFF2-40B4-BE49-F238E27FC236}">
                  <a16:creationId xmlns:a16="http://schemas.microsoft.com/office/drawing/2014/main" id="{C5959F1C-9DF4-CFE5-E015-8A08BA843143}"/>
                </a:ext>
              </a:extLst>
            </p:cNvPr>
            <p:cNvSpPr/>
            <p:nvPr/>
          </p:nvSpPr>
          <p:spPr>
            <a:xfrm>
              <a:off x="1207708" y="5901679"/>
              <a:ext cx="466453" cy="534213"/>
            </a:xfrm>
            <a:custGeom>
              <a:avLst/>
              <a:gdLst/>
              <a:ahLst/>
              <a:cxnLst/>
              <a:rect l="l" t="t" r="r" b="b"/>
              <a:pathLst>
                <a:path w="835189" h="956514">
                  <a:moveTo>
                    <a:pt x="0" y="0"/>
                  </a:moveTo>
                  <a:lnTo>
                    <a:pt x="835189" y="0"/>
                  </a:lnTo>
                  <a:lnTo>
                    <a:pt x="835189" y="956514"/>
                  </a:lnTo>
                  <a:lnTo>
                    <a:pt x="0" y="956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34036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28" name="AutoShape 90">
              <a:extLst>
                <a:ext uri="{FF2B5EF4-FFF2-40B4-BE49-F238E27FC236}">
                  <a16:creationId xmlns:a16="http://schemas.microsoft.com/office/drawing/2014/main" id="{B002C7B8-52B0-DC2C-3DA4-187DA23DC5EC}"/>
                </a:ext>
              </a:extLst>
            </p:cNvPr>
            <p:cNvSpPr/>
            <p:nvPr/>
          </p:nvSpPr>
          <p:spPr>
            <a:xfrm flipH="1">
              <a:off x="1249285" y="6464087"/>
              <a:ext cx="1432074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algn="r" defTabSz="307330" rtl="1" eaLnBrk="1" latinLnBrk="0" hangingPunct="1"/>
              <a:endParaRPr lang="en-BH" sz="1340" b="1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A91394AD-F839-52D2-6574-F0C0048DCB71}"/>
                </a:ext>
              </a:extLst>
            </p:cNvPr>
            <p:cNvSpPr/>
            <p:nvPr/>
          </p:nvSpPr>
          <p:spPr>
            <a:xfrm>
              <a:off x="1674161" y="5950119"/>
              <a:ext cx="1003152" cy="437333"/>
            </a:xfrm>
            <a:custGeom>
              <a:avLst/>
              <a:gdLst/>
              <a:ahLst/>
              <a:cxnLst/>
              <a:rect l="l" t="t" r="r" b="b"/>
              <a:pathLst>
                <a:path w="1796153" h="783050">
                  <a:moveTo>
                    <a:pt x="0" y="0"/>
                  </a:moveTo>
                  <a:lnTo>
                    <a:pt x="1796152" y="0"/>
                  </a:lnTo>
                  <a:lnTo>
                    <a:pt x="1796152" y="783050"/>
                  </a:lnTo>
                  <a:lnTo>
                    <a:pt x="0" y="783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2354"/>
              </a:stretch>
            </a:blipFill>
          </p:spPr>
          <p:txBody>
            <a:bodyPr/>
            <a:lstStyle/>
            <a:p>
              <a:pPr marL="0" algn="r" defTabSz="307330" rtl="1" eaLnBrk="1" latinLnBrk="0" hangingPunct="1"/>
              <a:endParaRPr lang="en-BH" sz="1340" b="1"/>
            </a:p>
          </p:txBody>
        </p:sp>
        <p:sp>
          <p:nvSpPr>
            <p:cNvPr id="30" name="TextBox 92">
              <a:extLst>
                <a:ext uri="{FF2B5EF4-FFF2-40B4-BE49-F238E27FC236}">
                  <a16:creationId xmlns:a16="http://schemas.microsoft.com/office/drawing/2014/main" id="{BFCE15A6-ED0E-53DA-EAE0-A766CC98568D}"/>
                </a:ext>
              </a:extLst>
            </p:cNvPr>
            <p:cNvSpPr txBox="1"/>
            <p:nvPr/>
          </p:nvSpPr>
          <p:spPr>
            <a:xfrm>
              <a:off x="1249285" y="6509931"/>
              <a:ext cx="1428030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1074" b="1" dirty="0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Bahrain Chapters</a:t>
              </a:r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65987C71-A60F-4934-6B95-C31753204850}"/>
                </a:ext>
              </a:extLst>
            </p:cNvPr>
            <p:cNvSpPr/>
            <p:nvPr/>
          </p:nvSpPr>
          <p:spPr>
            <a:xfrm>
              <a:off x="3315816" y="6010020"/>
              <a:ext cx="1422471" cy="539486"/>
            </a:xfrm>
            <a:custGeom>
              <a:avLst/>
              <a:gdLst/>
              <a:ahLst/>
              <a:cxnLst/>
              <a:rect l="l" t="t" r="r" b="b"/>
              <a:pathLst>
                <a:path w="2546947" h="965955">
                  <a:moveTo>
                    <a:pt x="0" y="0"/>
                  </a:moveTo>
                  <a:lnTo>
                    <a:pt x="2546947" y="0"/>
                  </a:lnTo>
                  <a:lnTo>
                    <a:pt x="2546947" y="965955"/>
                  </a:lnTo>
                  <a:lnTo>
                    <a:pt x="0" y="96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97018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5423EFC9-9151-9EAD-10B4-F44E07D102BC}"/>
                </a:ext>
              </a:extLst>
            </p:cNvPr>
            <p:cNvSpPr/>
            <p:nvPr/>
          </p:nvSpPr>
          <p:spPr>
            <a:xfrm>
              <a:off x="7230546" y="5857278"/>
              <a:ext cx="1613307" cy="844969"/>
            </a:xfrm>
            <a:custGeom>
              <a:avLst/>
              <a:gdLst/>
              <a:ahLst/>
              <a:cxnLst/>
              <a:rect l="l" t="t" r="r" b="b"/>
              <a:pathLst>
                <a:path w="2888640" h="1512925">
                  <a:moveTo>
                    <a:pt x="0" y="0"/>
                  </a:moveTo>
                  <a:lnTo>
                    <a:pt x="2888640" y="0"/>
                  </a:lnTo>
                  <a:lnTo>
                    <a:pt x="2888640" y="1512925"/>
                  </a:lnTo>
                  <a:lnTo>
                    <a:pt x="0" y="15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FC29FBA3-E6C1-1114-8974-DB67CACB98FA}"/>
                </a:ext>
              </a:extLst>
            </p:cNvPr>
            <p:cNvSpPr/>
            <p:nvPr/>
          </p:nvSpPr>
          <p:spPr>
            <a:xfrm>
              <a:off x="5372744" y="6304606"/>
              <a:ext cx="1223345" cy="353241"/>
            </a:xfrm>
            <a:custGeom>
              <a:avLst/>
              <a:gdLst/>
              <a:ahLst/>
              <a:cxnLst/>
              <a:rect l="l" t="t" r="r" b="b"/>
              <a:pathLst>
                <a:path w="2190411" h="632481">
                  <a:moveTo>
                    <a:pt x="0" y="0"/>
                  </a:moveTo>
                  <a:lnTo>
                    <a:pt x="2190410" y="0"/>
                  </a:lnTo>
                  <a:lnTo>
                    <a:pt x="2190410" y="632481"/>
                  </a:lnTo>
                  <a:lnTo>
                    <a:pt x="0" y="632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243A8EFF-F64A-1333-0BC6-345D52305758}"/>
                </a:ext>
              </a:extLst>
            </p:cNvPr>
            <p:cNvSpPr/>
            <p:nvPr/>
          </p:nvSpPr>
          <p:spPr>
            <a:xfrm>
              <a:off x="5372744" y="5873776"/>
              <a:ext cx="1223345" cy="401085"/>
            </a:xfrm>
            <a:custGeom>
              <a:avLst/>
              <a:gdLst/>
              <a:ahLst/>
              <a:cxnLst/>
              <a:rect l="l" t="t" r="r" b="b"/>
              <a:pathLst>
                <a:path w="2190411" h="718147">
                  <a:moveTo>
                    <a:pt x="0" y="0"/>
                  </a:moveTo>
                  <a:lnTo>
                    <a:pt x="2190410" y="0"/>
                  </a:lnTo>
                  <a:lnTo>
                    <a:pt x="2190410" y="718147"/>
                  </a:lnTo>
                  <a:lnTo>
                    <a:pt x="0" y="718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43580" t="-21781" b="-21235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</p:grpSp>
    </p:spTree>
    <p:extLst>
      <p:ext uri="{BB962C8B-B14F-4D97-AF65-F5344CB8AC3E}">
        <p14:creationId xmlns:p14="http://schemas.microsoft.com/office/powerpoint/2010/main" val="151471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A5B5129-77BD-E0B8-01F4-B56E9FEA3FC0}"/>
              </a:ext>
            </a:extLst>
          </p:cNvPr>
          <p:cNvSpPr/>
          <p:nvPr/>
        </p:nvSpPr>
        <p:spPr>
          <a:xfrm>
            <a:off x="1387" y="9437387"/>
            <a:ext cx="18323784" cy="88720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2821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 dirty="0"/>
          </a:p>
        </p:txBody>
      </p:sp>
      <p:grpSp>
        <p:nvGrpSpPr>
          <p:cNvPr id="2" name="Group 2"/>
          <p:cNvGrpSpPr/>
          <p:nvPr/>
        </p:nvGrpSpPr>
        <p:grpSpPr>
          <a:xfrm>
            <a:off x="1387" y="-29663"/>
            <a:ext cx="18323784" cy="10340824"/>
            <a:chOff x="-157549" y="-946403"/>
            <a:chExt cx="12629253" cy="7094601"/>
          </a:xfrm>
        </p:grpSpPr>
        <p:sp>
          <p:nvSpPr>
            <p:cNvPr id="3" name="Freeform 3"/>
            <p:cNvSpPr/>
            <p:nvPr/>
          </p:nvSpPr>
          <p:spPr>
            <a:xfrm>
              <a:off x="-157549" y="-946403"/>
              <a:ext cx="12629253" cy="7094601"/>
            </a:xfrm>
            <a:custGeom>
              <a:avLst/>
              <a:gdLst/>
              <a:ahLst/>
              <a:cxnLst/>
              <a:rect l="l" t="t" r="r" b="b"/>
              <a:pathLst>
                <a:path w="12629253" h="7094601">
                  <a:moveTo>
                    <a:pt x="0" y="0"/>
                  </a:moveTo>
                  <a:lnTo>
                    <a:pt x="12629253" y="0"/>
                  </a:lnTo>
                  <a:lnTo>
                    <a:pt x="12629253" y="7094601"/>
                  </a:lnTo>
                  <a:lnTo>
                    <a:pt x="0" y="709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6000"/>
              </a:blip>
              <a:stretch>
                <a:fillRect l="-22222" t="-22633" r="-45270" b="-4796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257652"/>
            <a:ext cx="18288000" cy="813533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sz="2000"/>
          </a:p>
        </p:txBody>
      </p:sp>
      <p:grpSp>
        <p:nvGrpSpPr>
          <p:cNvPr id="7" name="Group 7"/>
          <p:cNvGrpSpPr/>
          <p:nvPr/>
        </p:nvGrpSpPr>
        <p:grpSpPr>
          <a:xfrm>
            <a:off x="381335" y="-15724"/>
            <a:ext cx="1176209" cy="1507014"/>
            <a:chOff x="0" y="0"/>
            <a:chExt cx="812267" cy="10407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292" cy="1040765"/>
            </a:xfrm>
            <a:custGeom>
              <a:avLst/>
              <a:gdLst/>
              <a:ahLst/>
              <a:cxnLst/>
              <a:rect l="l" t="t" r="r" b="b"/>
              <a:pathLst>
                <a:path w="812292" h="1040765">
                  <a:moveTo>
                    <a:pt x="0" y="0"/>
                  </a:moveTo>
                  <a:lnTo>
                    <a:pt x="812292" y="0"/>
                  </a:lnTo>
                  <a:lnTo>
                    <a:pt x="812292" y="1040765"/>
                  </a:lnTo>
                  <a:lnTo>
                    <a:pt x="0" y="1040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120" b="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405098" y="297337"/>
            <a:ext cx="2229337" cy="76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33"/>
              </a:lnSpc>
            </a:pPr>
            <a:r>
              <a:rPr lang="en-US" sz="4800" b="1" dirty="0">
                <a:solidFill>
                  <a:srgbClr val="32729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FET’26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37BDE3-D4A8-7C65-7E85-94B1F65F650D}"/>
              </a:ext>
            </a:extLst>
          </p:cNvPr>
          <p:cNvGrpSpPr/>
          <p:nvPr/>
        </p:nvGrpSpPr>
        <p:grpSpPr>
          <a:xfrm>
            <a:off x="3367826" y="9392986"/>
            <a:ext cx="7636145" cy="844969"/>
            <a:chOff x="1207708" y="5857278"/>
            <a:chExt cx="7636145" cy="844969"/>
          </a:xfrm>
        </p:grpSpPr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id="{C8093068-3879-C0D4-E538-FCED8230F4BD}"/>
                </a:ext>
              </a:extLst>
            </p:cNvPr>
            <p:cNvSpPr/>
            <p:nvPr/>
          </p:nvSpPr>
          <p:spPr>
            <a:xfrm>
              <a:off x="1207708" y="5901679"/>
              <a:ext cx="466453" cy="534213"/>
            </a:xfrm>
            <a:custGeom>
              <a:avLst/>
              <a:gdLst/>
              <a:ahLst/>
              <a:cxnLst/>
              <a:rect l="l" t="t" r="r" b="b"/>
              <a:pathLst>
                <a:path w="835189" h="956514">
                  <a:moveTo>
                    <a:pt x="0" y="0"/>
                  </a:moveTo>
                  <a:lnTo>
                    <a:pt x="835189" y="0"/>
                  </a:lnTo>
                  <a:lnTo>
                    <a:pt x="835189" y="956514"/>
                  </a:lnTo>
                  <a:lnTo>
                    <a:pt x="0" y="956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4036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15" name="AutoShape 90">
              <a:extLst>
                <a:ext uri="{FF2B5EF4-FFF2-40B4-BE49-F238E27FC236}">
                  <a16:creationId xmlns:a16="http://schemas.microsoft.com/office/drawing/2014/main" id="{60743D0B-101C-4FAE-F0D3-E2587493E1E8}"/>
                </a:ext>
              </a:extLst>
            </p:cNvPr>
            <p:cNvSpPr/>
            <p:nvPr/>
          </p:nvSpPr>
          <p:spPr>
            <a:xfrm flipH="1">
              <a:off x="1249285" y="6464087"/>
              <a:ext cx="1432074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algn="r" defTabSz="307330" rtl="1" eaLnBrk="1" latinLnBrk="0" hangingPunct="1"/>
              <a:endParaRPr lang="en-BH" sz="1340" b="1"/>
            </a:p>
          </p:txBody>
        </p:sp>
        <p:sp>
          <p:nvSpPr>
            <p:cNvPr id="16" name="Freeform 91">
              <a:extLst>
                <a:ext uri="{FF2B5EF4-FFF2-40B4-BE49-F238E27FC236}">
                  <a16:creationId xmlns:a16="http://schemas.microsoft.com/office/drawing/2014/main" id="{ABBE417A-C4CA-3933-096D-32C2B98021A0}"/>
                </a:ext>
              </a:extLst>
            </p:cNvPr>
            <p:cNvSpPr/>
            <p:nvPr/>
          </p:nvSpPr>
          <p:spPr>
            <a:xfrm>
              <a:off x="1674161" y="5950119"/>
              <a:ext cx="1003152" cy="437333"/>
            </a:xfrm>
            <a:custGeom>
              <a:avLst/>
              <a:gdLst/>
              <a:ahLst/>
              <a:cxnLst/>
              <a:rect l="l" t="t" r="r" b="b"/>
              <a:pathLst>
                <a:path w="1796153" h="783050">
                  <a:moveTo>
                    <a:pt x="0" y="0"/>
                  </a:moveTo>
                  <a:lnTo>
                    <a:pt x="1796152" y="0"/>
                  </a:lnTo>
                  <a:lnTo>
                    <a:pt x="1796152" y="783050"/>
                  </a:lnTo>
                  <a:lnTo>
                    <a:pt x="0" y="783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2354"/>
              </a:stretch>
            </a:blipFill>
          </p:spPr>
          <p:txBody>
            <a:bodyPr/>
            <a:lstStyle/>
            <a:p>
              <a:pPr marL="0" algn="r" defTabSz="307330" rtl="1" eaLnBrk="1" latinLnBrk="0" hangingPunct="1"/>
              <a:endParaRPr lang="en-BH" sz="1340" b="1"/>
            </a:p>
          </p:txBody>
        </p:sp>
        <p:sp>
          <p:nvSpPr>
            <p:cNvPr id="17" name="TextBox 92">
              <a:extLst>
                <a:ext uri="{FF2B5EF4-FFF2-40B4-BE49-F238E27FC236}">
                  <a16:creationId xmlns:a16="http://schemas.microsoft.com/office/drawing/2014/main" id="{236CE1F3-EC8C-3EA5-918B-200445D71280}"/>
                </a:ext>
              </a:extLst>
            </p:cNvPr>
            <p:cNvSpPr txBox="1"/>
            <p:nvPr/>
          </p:nvSpPr>
          <p:spPr>
            <a:xfrm>
              <a:off x="1249285" y="6509931"/>
              <a:ext cx="1428030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1074" b="1" dirty="0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Bahrain Chapters</a:t>
              </a:r>
            </a:p>
          </p:txBody>
        </p:sp>
        <p:sp>
          <p:nvSpPr>
            <p:cNvPr id="18" name="Freeform 93">
              <a:extLst>
                <a:ext uri="{FF2B5EF4-FFF2-40B4-BE49-F238E27FC236}">
                  <a16:creationId xmlns:a16="http://schemas.microsoft.com/office/drawing/2014/main" id="{EF4FD8DF-3637-25D8-C202-90F3913070F1}"/>
                </a:ext>
              </a:extLst>
            </p:cNvPr>
            <p:cNvSpPr/>
            <p:nvPr/>
          </p:nvSpPr>
          <p:spPr>
            <a:xfrm>
              <a:off x="3315816" y="6010020"/>
              <a:ext cx="1422471" cy="539486"/>
            </a:xfrm>
            <a:custGeom>
              <a:avLst/>
              <a:gdLst/>
              <a:ahLst/>
              <a:cxnLst/>
              <a:rect l="l" t="t" r="r" b="b"/>
              <a:pathLst>
                <a:path w="2546947" h="965955">
                  <a:moveTo>
                    <a:pt x="0" y="0"/>
                  </a:moveTo>
                  <a:lnTo>
                    <a:pt x="2546947" y="0"/>
                  </a:lnTo>
                  <a:lnTo>
                    <a:pt x="2546947" y="965955"/>
                  </a:lnTo>
                  <a:lnTo>
                    <a:pt x="0" y="96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97018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19" name="Freeform 94">
              <a:extLst>
                <a:ext uri="{FF2B5EF4-FFF2-40B4-BE49-F238E27FC236}">
                  <a16:creationId xmlns:a16="http://schemas.microsoft.com/office/drawing/2014/main" id="{608AE669-3181-60FA-5E85-2928FFE8F194}"/>
                </a:ext>
              </a:extLst>
            </p:cNvPr>
            <p:cNvSpPr/>
            <p:nvPr/>
          </p:nvSpPr>
          <p:spPr>
            <a:xfrm>
              <a:off x="7230546" y="5857278"/>
              <a:ext cx="1613307" cy="844969"/>
            </a:xfrm>
            <a:custGeom>
              <a:avLst/>
              <a:gdLst/>
              <a:ahLst/>
              <a:cxnLst/>
              <a:rect l="l" t="t" r="r" b="b"/>
              <a:pathLst>
                <a:path w="2888640" h="1512925">
                  <a:moveTo>
                    <a:pt x="0" y="0"/>
                  </a:moveTo>
                  <a:lnTo>
                    <a:pt x="2888640" y="0"/>
                  </a:lnTo>
                  <a:lnTo>
                    <a:pt x="2888640" y="1512925"/>
                  </a:lnTo>
                  <a:lnTo>
                    <a:pt x="0" y="15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20" name="Freeform 98">
              <a:extLst>
                <a:ext uri="{FF2B5EF4-FFF2-40B4-BE49-F238E27FC236}">
                  <a16:creationId xmlns:a16="http://schemas.microsoft.com/office/drawing/2014/main" id="{A30D91C0-FCA2-9062-D4E4-88E9E21D4650}"/>
                </a:ext>
              </a:extLst>
            </p:cNvPr>
            <p:cNvSpPr/>
            <p:nvPr/>
          </p:nvSpPr>
          <p:spPr>
            <a:xfrm>
              <a:off x="5372744" y="6304606"/>
              <a:ext cx="1223345" cy="353241"/>
            </a:xfrm>
            <a:custGeom>
              <a:avLst/>
              <a:gdLst/>
              <a:ahLst/>
              <a:cxnLst/>
              <a:rect l="l" t="t" r="r" b="b"/>
              <a:pathLst>
                <a:path w="2190411" h="632481">
                  <a:moveTo>
                    <a:pt x="0" y="0"/>
                  </a:moveTo>
                  <a:lnTo>
                    <a:pt x="2190410" y="0"/>
                  </a:lnTo>
                  <a:lnTo>
                    <a:pt x="2190410" y="632481"/>
                  </a:lnTo>
                  <a:lnTo>
                    <a:pt x="0" y="632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D55E7AC2-635B-D1D7-1D11-E07DFB47FCC0}"/>
                </a:ext>
              </a:extLst>
            </p:cNvPr>
            <p:cNvSpPr/>
            <p:nvPr/>
          </p:nvSpPr>
          <p:spPr>
            <a:xfrm>
              <a:off x="5372744" y="5873776"/>
              <a:ext cx="1223345" cy="401085"/>
            </a:xfrm>
            <a:custGeom>
              <a:avLst/>
              <a:gdLst/>
              <a:ahLst/>
              <a:cxnLst/>
              <a:rect l="l" t="t" r="r" b="b"/>
              <a:pathLst>
                <a:path w="2190411" h="718147">
                  <a:moveTo>
                    <a:pt x="0" y="0"/>
                  </a:moveTo>
                  <a:lnTo>
                    <a:pt x="2190410" y="0"/>
                  </a:lnTo>
                  <a:lnTo>
                    <a:pt x="2190410" y="718147"/>
                  </a:lnTo>
                  <a:lnTo>
                    <a:pt x="0" y="718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43580" t="-21781" b="-21235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</p:grpSp>
      <p:sp>
        <p:nvSpPr>
          <p:cNvPr id="22" name="TextBox 114">
            <a:extLst>
              <a:ext uri="{FF2B5EF4-FFF2-40B4-BE49-F238E27FC236}">
                <a16:creationId xmlns:a16="http://schemas.microsoft.com/office/drawing/2014/main" id="{4D48A158-4502-BB06-EB13-879934C3ED76}"/>
              </a:ext>
            </a:extLst>
          </p:cNvPr>
          <p:cNvSpPr txBox="1"/>
          <p:nvPr/>
        </p:nvSpPr>
        <p:spPr>
          <a:xfrm>
            <a:off x="11688264" y="9775852"/>
            <a:ext cx="2097255" cy="22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8"/>
              </a:lnSpc>
            </a:pPr>
            <a:r>
              <a:rPr lang="en-US" b="1" dirty="0">
                <a:solidFill>
                  <a:schemeClr val="bg1"/>
                </a:solidFill>
                <a:latin typeface="Arial Nova"/>
                <a:ea typeface="Arial Nova"/>
                <a:cs typeface="Arial Nova"/>
                <a:sym typeface="Arial Nova"/>
              </a:rPr>
              <a:t>APRIL 22 - 23 2026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353F11-FCA8-261E-D47B-241A5DBECD14}"/>
              </a:ext>
            </a:extLst>
          </p:cNvPr>
          <p:cNvSpPr txBox="1"/>
          <p:nvPr/>
        </p:nvSpPr>
        <p:spPr>
          <a:xfrm>
            <a:off x="3762211" y="149627"/>
            <a:ext cx="10989442" cy="1059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sz="2800" b="1" cap="all" dirty="0">
                <a:solidFill>
                  <a:srgbClr val="32729F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Bebas Neue Bold"/>
              </a:rPr>
              <a:t>INTERNATIONAL CONFERENCE ON FRONTIERS OF ENGINEERING AND EMERGING TECHNOLOGIES</a:t>
            </a:r>
            <a:endParaRPr lang="en-US" sz="2800" b="1" cap="all" dirty="0">
              <a:solidFill>
                <a:srgbClr val="32729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5" name="Freeform 100">
            <a:extLst>
              <a:ext uri="{FF2B5EF4-FFF2-40B4-BE49-F238E27FC236}">
                <a16:creationId xmlns:a16="http://schemas.microsoft.com/office/drawing/2014/main" id="{7D45FAFB-B920-7435-5C14-A615A1CE2D37}"/>
              </a:ext>
            </a:extLst>
          </p:cNvPr>
          <p:cNvSpPr/>
          <p:nvPr/>
        </p:nvSpPr>
        <p:spPr>
          <a:xfrm>
            <a:off x="1877918" y="495300"/>
            <a:ext cx="1726227" cy="543088"/>
          </a:xfrm>
          <a:custGeom>
            <a:avLst/>
            <a:gdLst/>
            <a:ahLst/>
            <a:cxnLst/>
            <a:rect l="l" t="t" r="r" b="b"/>
            <a:pathLst>
              <a:path w="2125071" h="668569">
                <a:moveTo>
                  <a:pt x="0" y="0"/>
                </a:moveTo>
                <a:lnTo>
                  <a:pt x="2125070" y="0"/>
                </a:lnTo>
                <a:lnTo>
                  <a:pt x="2125070" y="668570"/>
                </a:lnTo>
                <a:lnTo>
                  <a:pt x="0" y="66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2663" t="-26386" b="-22091"/>
            </a:stretch>
          </a:blipFill>
        </p:spPr>
        <p:txBody>
          <a:bodyPr/>
          <a:lstStyle/>
          <a:p>
            <a:pPr marL="0" algn="r" defTabSz="307330" rtl="1" eaLnBrk="1" latinLnBrk="0" hangingPunct="1"/>
            <a:endParaRPr lang="en-BH" sz="134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616A9CF-EF24-0CF6-B0A9-687AE5E73243}"/>
              </a:ext>
            </a:extLst>
          </p:cNvPr>
          <p:cNvGrpSpPr/>
          <p:nvPr/>
        </p:nvGrpSpPr>
        <p:grpSpPr>
          <a:xfrm>
            <a:off x="1507" y="1264370"/>
            <a:ext cx="18323664" cy="8135334"/>
            <a:chOff x="0" y="-38100"/>
            <a:chExt cx="4816593" cy="214263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3DA4D68-1DCD-277F-9F6A-372E1134610F}"/>
                </a:ext>
              </a:extLst>
            </p:cNvPr>
            <p:cNvSpPr/>
            <p:nvPr/>
          </p:nvSpPr>
          <p:spPr>
            <a:xfrm>
              <a:off x="0" y="0"/>
              <a:ext cx="4816592" cy="2104539"/>
            </a:xfrm>
            <a:custGeom>
              <a:avLst/>
              <a:gdLst/>
              <a:ahLst/>
              <a:cxnLst/>
              <a:rect l="l" t="t" r="r" b="b"/>
              <a:pathLst>
                <a:path w="4816592" h="2104539">
                  <a:moveTo>
                    <a:pt x="0" y="0"/>
                  </a:moveTo>
                  <a:lnTo>
                    <a:pt x="4816592" y="0"/>
                  </a:lnTo>
                  <a:lnTo>
                    <a:pt x="4816592" y="2104539"/>
                  </a:lnTo>
                  <a:lnTo>
                    <a:pt x="0" y="2104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AFC8B106-3CB2-806C-7D70-155DB877D4FE}"/>
                </a:ext>
              </a:extLst>
            </p:cNvPr>
            <p:cNvSpPr txBox="1"/>
            <p:nvPr/>
          </p:nvSpPr>
          <p:spPr>
            <a:xfrm>
              <a:off x="0" y="-38100"/>
              <a:ext cx="4816593" cy="2142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D50AF-8925-93D4-E86B-136912CD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38BE88-69A8-38AC-079F-A91339D259A0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2629333" cy="70946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A7CF7B-DD2B-B06C-72D6-4D6788B4C7F8}"/>
                </a:ext>
              </a:extLst>
            </p:cNvPr>
            <p:cNvSpPr/>
            <p:nvPr/>
          </p:nvSpPr>
          <p:spPr>
            <a:xfrm>
              <a:off x="0" y="0"/>
              <a:ext cx="12629253" cy="7094601"/>
            </a:xfrm>
            <a:custGeom>
              <a:avLst/>
              <a:gdLst/>
              <a:ahLst/>
              <a:cxnLst/>
              <a:rect l="l" t="t" r="r" b="b"/>
              <a:pathLst>
                <a:path w="12629253" h="7094601">
                  <a:moveTo>
                    <a:pt x="0" y="0"/>
                  </a:moveTo>
                  <a:lnTo>
                    <a:pt x="12629253" y="0"/>
                  </a:lnTo>
                  <a:lnTo>
                    <a:pt x="12629253" y="7094601"/>
                  </a:lnTo>
                  <a:lnTo>
                    <a:pt x="0" y="709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663" r="-23048" b="-126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2788D-880B-19A1-3F84-8908CEF7C326}"/>
              </a:ext>
            </a:extLst>
          </p:cNvPr>
          <p:cNvSpPr/>
          <p:nvPr/>
        </p:nvSpPr>
        <p:spPr>
          <a:xfrm>
            <a:off x="4038600" y="1638300"/>
            <a:ext cx="10058400" cy="1143000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A1BEA1A-626E-60E9-FFB2-D482FA91A7A9}"/>
              </a:ext>
            </a:extLst>
          </p:cNvPr>
          <p:cNvGrpSpPr/>
          <p:nvPr/>
        </p:nvGrpSpPr>
        <p:grpSpPr>
          <a:xfrm>
            <a:off x="35780" y="-1016144"/>
            <a:ext cx="18204598" cy="10273390"/>
            <a:chOff x="0" y="0"/>
            <a:chExt cx="12629253" cy="70946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309F60E-2211-2388-85DA-1F8D85A6ABED}"/>
                </a:ext>
              </a:extLst>
            </p:cNvPr>
            <p:cNvSpPr/>
            <p:nvPr/>
          </p:nvSpPr>
          <p:spPr>
            <a:xfrm>
              <a:off x="0" y="0"/>
              <a:ext cx="12629253" cy="7094601"/>
            </a:xfrm>
            <a:custGeom>
              <a:avLst/>
              <a:gdLst/>
              <a:ahLst/>
              <a:cxnLst/>
              <a:rect l="l" t="t" r="r" b="b"/>
              <a:pathLst>
                <a:path w="12629253" h="7094601">
                  <a:moveTo>
                    <a:pt x="0" y="0"/>
                  </a:moveTo>
                  <a:lnTo>
                    <a:pt x="12629253" y="0"/>
                  </a:lnTo>
                  <a:lnTo>
                    <a:pt x="12629253" y="7094601"/>
                  </a:lnTo>
                  <a:lnTo>
                    <a:pt x="0" y="709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1000"/>
              </a:blip>
              <a:stretch>
                <a:fillRect l="-73" t="-91" b="-91"/>
              </a:stretch>
            </a:blip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6A385F8-3A21-45BB-4A8B-2E9CE3C6FF33}"/>
              </a:ext>
            </a:extLst>
          </p:cNvPr>
          <p:cNvSpPr/>
          <p:nvPr/>
        </p:nvSpPr>
        <p:spPr>
          <a:xfrm>
            <a:off x="2145366" y="6109138"/>
            <a:ext cx="13925709" cy="51966"/>
          </a:xfrm>
          <a:custGeom>
            <a:avLst/>
            <a:gdLst/>
            <a:ahLst/>
            <a:cxnLst/>
            <a:rect l="l" t="t" r="r" b="b"/>
            <a:pathLst>
              <a:path w="13925709" h="51966">
                <a:moveTo>
                  <a:pt x="0" y="0"/>
                </a:moveTo>
                <a:lnTo>
                  <a:pt x="13925709" y="0"/>
                </a:lnTo>
                <a:lnTo>
                  <a:pt x="13925709" y="51966"/>
                </a:lnTo>
                <a:lnTo>
                  <a:pt x="0" y="519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5157A84-6065-9A4A-4C5C-CD7E02A786BF}"/>
              </a:ext>
            </a:extLst>
          </p:cNvPr>
          <p:cNvGrpSpPr/>
          <p:nvPr/>
        </p:nvGrpSpPr>
        <p:grpSpPr>
          <a:xfrm>
            <a:off x="198997" y="-22178"/>
            <a:ext cx="1176209" cy="1507014"/>
            <a:chOff x="0" y="0"/>
            <a:chExt cx="812267" cy="10407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DCF0438-57B0-034F-6905-9832AE2F5D69}"/>
                </a:ext>
              </a:extLst>
            </p:cNvPr>
            <p:cNvSpPr/>
            <p:nvPr/>
          </p:nvSpPr>
          <p:spPr>
            <a:xfrm>
              <a:off x="0" y="0"/>
              <a:ext cx="812292" cy="1040765"/>
            </a:xfrm>
            <a:custGeom>
              <a:avLst/>
              <a:gdLst/>
              <a:ahLst/>
              <a:cxnLst/>
              <a:rect l="l" t="t" r="r" b="b"/>
              <a:pathLst>
                <a:path w="812292" h="1040765">
                  <a:moveTo>
                    <a:pt x="0" y="0"/>
                  </a:moveTo>
                  <a:lnTo>
                    <a:pt x="812292" y="0"/>
                  </a:lnTo>
                  <a:lnTo>
                    <a:pt x="812292" y="1040765"/>
                  </a:lnTo>
                  <a:lnTo>
                    <a:pt x="0" y="1040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3120" b="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996303E-08FE-F60F-491C-6C2E0AE7DA08}"/>
              </a:ext>
            </a:extLst>
          </p:cNvPr>
          <p:cNvGrpSpPr/>
          <p:nvPr/>
        </p:nvGrpSpPr>
        <p:grpSpPr>
          <a:xfrm>
            <a:off x="2367515" y="6400150"/>
            <a:ext cx="13703560" cy="51129"/>
            <a:chOff x="0" y="0"/>
            <a:chExt cx="5105756" cy="1905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B922287-330F-9336-8E02-F0F32980D1D4}"/>
                </a:ext>
              </a:extLst>
            </p:cNvPr>
            <p:cNvSpPr/>
            <p:nvPr/>
          </p:nvSpPr>
          <p:spPr>
            <a:xfrm>
              <a:off x="0" y="0"/>
              <a:ext cx="5105778" cy="19050"/>
            </a:xfrm>
            <a:custGeom>
              <a:avLst/>
              <a:gdLst/>
              <a:ahLst/>
              <a:cxnLst/>
              <a:rect l="l" t="t" r="r" b="b"/>
              <a:pathLst>
                <a:path w="5105778" h="19050">
                  <a:moveTo>
                    <a:pt x="0" y="19050"/>
                  </a:moveTo>
                  <a:lnTo>
                    <a:pt x="5105778" y="19050"/>
                  </a:lnTo>
                  <a:lnTo>
                    <a:pt x="5105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C3CFCBC0-77C9-508C-9211-88C6DAB6E072}"/>
              </a:ext>
            </a:extLst>
          </p:cNvPr>
          <p:cNvSpPr txBox="1"/>
          <p:nvPr/>
        </p:nvSpPr>
        <p:spPr>
          <a:xfrm>
            <a:off x="15892280" y="312306"/>
            <a:ext cx="2196723" cy="76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33"/>
              </a:lnSpc>
            </a:pPr>
            <a:r>
              <a:rPr lang="en-US" sz="452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FET’26</a:t>
            </a:r>
          </a:p>
        </p:txBody>
      </p:sp>
      <p:sp>
        <p:nvSpPr>
          <p:cNvPr id="17" name="Freeform 100">
            <a:extLst>
              <a:ext uri="{FF2B5EF4-FFF2-40B4-BE49-F238E27FC236}">
                <a16:creationId xmlns:a16="http://schemas.microsoft.com/office/drawing/2014/main" id="{ADB66465-989A-295D-00F0-770C0CAA453F}"/>
              </a:ext>
            </a:extLst>
          </p:cNvPr>
          <p:cNvSpPr/>
          <p:nvPr/>
        </p:nvSpPr>
        <p:spPr>
          <a:xfrm>
            <a:off x="1649162" y="439195"/>
            <a:ext cx="1828800" cy="653849"/>
          </a:xfrm>
          <a:custGeom>
            <a:avLst/>
            <a:gdLst/>
            <a:ahLst/>
            <a:cxnLst/>
            <a:rect l="l" t="t" r="r" b="b"/>
            <a:pathLst>
              <a:path w="2125071" h="668569">
                <a:moveTo>
                  <a:pt x="0" y="0"/>
                </a:moveTo>
                <a:lnTo>
                  <a:pt x="2125070" y="0"/>
                </a:lnTo>
                <a:lnTo>
                  <a:pt x="2125070" y="668570"/>
                </a:lnTo>
                <a:lnTo>
                  <a:pt x="0" y="66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2663" t="-26386" b="-22091"/>
            </a:stretch>
          </a:blipFill>
        </p:spPr>
        <p:txBody>
          <a:bodyPr/>
          <a:lstStyle/>
          <a:p>
            <a:pPr marL="0" algn="l" defTabSz="307330" rtl="0" eaLnBrk="1" latinLnBrk="0" hangingPunct="1"/>
            <a:endParaRPr lang="en-BH" sz="1340"/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D1BB7CD5-3DD6-3A91-D9DE-704E52139D88}"/>
              </a:ext>
            </a:extLst>
          </p:cNvPr>
          <p:cNvGrpSpPr/>
          <p:nvPr/>
        </p:nvGrpSpPr>
        <p:grpSpPr>
          <a:xfrm>
            <a:off x="-11838" y="8648700"/>
            <a:ext cx="18299838" cy="1638727"/>
            <a:chOff x="0" y="0"/>
            <a:chExt cx="2854313" cy="242372"/>
          </a:xfrm>
          <a:gradFill flip="none" rotWithShape="1">
            <a:gsLst>
              <a:gs pos="0">
                <a:schemeClr val="accent1">
                  <a:alpha val="0"/>
                  <a:lumMod val="55743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953DCF0-F01A-7A16-A044-73C6CD28092C}"/>
                </a:ext>
              </a:extLst>
            </p:cNvPr>
            <p:cNvSpPr/>
            <p:nvPr/>
          </p:nvSpPr>
          <p:spPr>
            <a:xfrm>
              <a:off x="0" y="0"/>
              <a:ext cx="2854313" cy="242372"/>
            </a:xfrm>
            <a:custGeom>
              <a:avLst/>
              <a:gdLst/>
              <a:ahLst/>
              <a:cxnLst/>
              <a:rect l="l" t="t" r="r" b="b"/>
              <a:pathLst>
                <a:path w="2854313" h="242372">
                  <a:moveTo>
                    <a:pt x="2854313" y="0"/>
                  </a:moveTo>
                  <a:lnTo>
                    <a:pt x="2854313" y="242372"/>
                  </a:lnTo>
                  <a:lnTo>
                    <a:pt x="0" y="24237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44856F7F-C532-69C4-F6D7-1E9FEE8471BC}"/>
                </a:ext>
              </a:extLst>
            </p:cNvPr>
            <p:cNvSpPr txBox="1"/>
            <p:nvPr/>
          </p:nvSpPr>
          <p:spPr>
            <a:xfrm>
              <a:off x="0" y="-38100"/>
              <a:ext cx="2854313" cy="28047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34C65DAB-B3D7-EA0A-C8F2-DEEFF8ED77A9}"/>
              </a:ext>
            </a:extLst>
          </p:cNvPr>
          <p:cNvGrpSpPr/>
          <p:nvPr/>
        </p:nvGrpSpPr>
        <p:grpSpPr>
          <a:xfrm>
            <a:off x="-11838" y="1271539"/>
            <a:ext cx="18299838" cy="8135334"/>
            <a:chOff x="0" y="-38100"/>
            <a:chExt cx="4816593" cy="2142639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491C3EC-DE99-DECD-1ACF-D35AFE3CB8CE}"/>
                </a:ext>
              </a:extLst>
            </p:cNvPr>
            <p:cNvSpPr/>
            <p:nvPr/>
          </p:nvSpPr>
          <p:spPr>
            <a:xfrm>
              <a:off x="0" y="0"/>
              <a:ext cx="4816592" cy="2104539"/>
            </a:xfrm>
            <a:custGeom>
              <a:avLst/>
              <a:gdLst/>
              <a:ahLst/>
              <a:cxnLst/>
              <a:rect l="l" t="t" r="r" b="b"/>
              <a:pathLst>
                <a:path w="4816592" h="2104539">
                  <a:moveTo>
                    <a:pt x="0" y="0"/>
                  </a:moveTo>
                  <a:lnTo>
                    <a:pt x="4816592" y="0"/>
                  </a:lnTo>
                  <a:lnTo>
                    <a:pt x="4816592" y="2104539"/>
                  </a:lnTo>
                  <a:lnTo>
                    <a:pt x="0" y="2104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A016405E-E975-86C1-0B59-B7EBB770A15A}"/>
                </a:ext>
              </a:extLst>
            </p:cNvPr>
            <p:cNvSpPr txBox="1"/>
            <p:nvPr/>
          </p:nvSpPr>
          <p:spPr>
            <a:xfrm>
              <a:off x="0" y="-38100"/>
              <a:ext cx="4816593" cy="2142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01DD86B-3BF2-DC53-3F14-F394B67C8ABC}"/>
              </a:ext>
            </a:extLst>
          </p:cNvPr>
          <p:cNvSpPr txBox="1"/>
          <p:nvPr/>
        </p:nvSpPr>
        <p:spPr>
          <a:xfrm>
            <a:off x="3762211" y="149627"/>
            <a:ext cx="10989442" cy="1059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sz="2800" b="1" cap="all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Bebas Neue Bold"/>
              </a:rPr>
              <a:t>INTERNATIONAL CONFERENCE ON FRONTIERS OF ENGINEERING AND EMERGING TECHNOLOGIES</a:t>
            </a:r>
            <a:endParaRPr lang="en-US" sz="2800" b="1" cap="all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39A6DE-B78C-8C2C-F544-B0D377ABC185}"/>
              </a:ext>
            </a:extLst>
          </p:cNvPr>
          <p:cNvGrpSpPr/>
          <p:nvPr/>
        </p:nvGrpSpPr>
        <p:grpSpPr>
          <a:xfrm>
            <a:off x="3367826" y="9392986"/>
            <a:ext cx="7636145" cy="844969"/>
            <a:chOff x="1207708" y="5857278"/>
            <a:chExt cx="7636145" cy="844969"/>
          </a:xfrm>
        </p:grpSpPr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id="{60BAA481-86A9-387A-0BE0-DF1871B6C0AA}"/>
                </a:ext>
              </a:extLst>
            </p:cNvPr>
            <p:cNvSpPr/>
            <p:nvPr/>
          </p:nvSpPr>
          <p:spPr>
            <a:xfrm>
              <a:off x="1207708" y="5901679"/>
              <a:ext cx="466453" cy="534213"/>
            </a:xfrm>
            <a:custGeom>
              <a:avLst/>
              <a:gdLst/>
              <a:ahLst/>
              <a:cxnLst/>
              <a:rect l="l" t="t" r="r" b="b"/>
              <a:pathLst>
                <a:path w="835189" h="956514">
                  <a:moveTo>
                    <a:pt x="0" y="0"/>
                  </a:moveTo>
                  <a:lnTo>
                    <a:pt x="835189" y="0"/>
                  </a:lnTo>
                  <a:lnTo>
                    <a:pt x="835189" y="956514"/>
                  </a:lnTo>
                  <a:lnTo>
                    <a:pt x="0" y="956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234036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16" name="AutoShape 90">
              <a:extLst>
                <a:ext uri="{FF2B5EF4-FFF2-40B4-BE49-F238E27FC236}">
                  <a16:creationId xmlns:a16="http://schemas.microsoft.com/office/drawing/2014/main" id="{A4D3B5D8-C7E3-997A-8773-3A893E1AB3AD}"/>
                </a:ext>
              </a:extLst>
            </p:cNvPr>
            <p:cNvSpPr/>
            <p:nvPr/>
          </p:nvSpPr>
          <p:spPr>
            <a:xfrm flipH="1">
              <a:off x="1249285" y="6464087"/>
              <a:ext cx="1432074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algn="r" defTabSz="307330" rtl="1" eaLnBrk="1" latinLnBrk="0" hangingPunct="1"/>
              <a:endParaRPr lang="en-BH" sz="1340" b="1"/>
            </a:p>
          </p:txBody>
        </p:sp>
        <p:sp>
          <p:nvSpPr>
            <p:cNvPr id="21" name="Freeform 91">
              <a:extLst>
                <a:ext uri="{FF2B5EF4-FFF2-40B4-BE49-F238E27FC236}">
                  <a16:creationId xmlns:a16="http://schemas.microsoft.com/office/drawing/2014/main" id="{503F992A-1851-53A0-7339-57ABEAD7AAFC}"/>
                </a:ext>
              </a:extLst>
            </p:cNvPr>
            <p:cNvSpPr/>
            <p:nvPr/>
          </p:nvSpPr>
          <p:spPr>
            <a:xfrm>
              <a:off x="1674161" y="5950119"/>
              <a:ext cx="1003152" cy="437333"/>
            </a:xfrm>
            <a:custGeom>
              <a:avLst/>
              <a:gdLst/>
              <a:ahLst/>
              <a:cxnLst/>
              <a:rect l="l" t="t" r="r" b="b"/>
              <a:pathLst>
                <a:path w="1796153" h="783050">
                  <a:moveTo>
                    <a:pt x="0" y="0"/>
                  </a:moveTo>
                  <a:lnTo>
                    <a:pt x="1796152" y="0"/>
                  </a:lnTo>
                  <a:lnTo>
                    <a:pt x="1796152" y="783050"/>
                  </a:lnTo>
                  <a:lnTo>
                    <a:pt x="0" y="783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2354"/>
              </a:stretch>
            </a:blipFill>
          </p:spPr>
          <p:txBody>
            <a:bodyPr/>
            <a:lstStyle/>
            <a:p>
              <a:pPr marL="0" algn="r" defTabSz="307330" rtl="1" eaLnBrk="1" latinLnBrk="0" hangingPunct="1"/>
              <a:endParaRPr lang="en-BH" sz="1340" b="1"/>
            </a:p>
          </p:txBody>
        </p:sp>
        <p:sp>
          <p:nvSpPr>
            <p:cNvPr id="22" name="TextBox 92">
              <a:extLst>
                <a:ext uri="{FF2B5EF4-FFF2-40B4-BE49-F238E27FC236}">
                  <a16:creationId xmlns:a16="http://schemas.microsoft.com/office/drawing/2014/main" id="{D075D518-DD6E-8635-1DBC-0563B77FA1C0}"/>
                </a:ext>
              </a:extLst>
            </p:cNvPr>
            <p:cNvSpPr txBox="1"/>
            <p:nvPr/>
          </p:nvSpPr>
          <p:spPr>
            <a:xfrm>
              <a:off x="1249285" y="6509931"/>
              <a:ext cx="1428030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1074" b="1" dirty="0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Bahrain Chapters</a:t>
              </a:r>
            </a:p>
          </p:txBody>
        </p:sp>
        <p:sp>
          <p:nvSpPr>
            <p:cNvPr id="35" name="Freeform 93">
              <a:extLst>
                <a:ext uri="{FF2B5EF4-FFF2-40B4-BE49-F238E27FC236}">
                  <a16:creationId xmlns:a16="http://schemas.microsoft.com/office/drawing/2014/main" id="{CC6973B1-CFDE-7F06-C30C-94BB8C3B19A5}"/>
                </a:ext>
              </a:extLst>
            </p:cNvPr>
            <p:cNvSpPr/>
            <p:nvPr/>
          </p:nvSpPr>
          <p:spPr>
            <a:xfrm>
              <a:off x="3315816" y="6010020"/>
              <a:ext cx="1422471" cy="539486"/>
            </a:xfrm>
            <a:custGeom>
              <a:avLst/>
              <a:gdLst/>
              <a:ahLst/>
              <a:cxnLst/>
              <a:rect l="l" t="t" r="r" b="b"/>
              <a:pathLst>
                <a:path w="2546947" h="965955">
                  <a:moveTo>
                    <a:pt x="0" y="0"/>
                  </a:moveTo>
                  <a:lnTo>
                    <a:pt x="2546947" y="0"/>
                  </a:lnTo>
                  <a:lnTo>
                    <a:pt x="2546947" y="965955"/>
                  </a:lnTo>
                  <a:lnTo>
                    <a:pt x="0" y="96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97018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36" name="Freeform 94">
              <a:extLst>
                <a:ext uri="{FF2B5EF4-FFF2-40B4-BE49-F238E27FC236}">
                  <a16:creationId xmlns:a16="http://schemas.microsoft.com/office/drawing/2014/main" id="{CBDFEE98-6A8A-4A10-C5AA-868982B42A4A}"/>
                </a:ext>
              </a:extLst>
            </p:cNvPr>
            <p:cNvSpPr/>
            <p:nvPr/>
          </p:nvSpPr>
          <p:spPr>
            <a:xfrm>
              <a:off x="7230546" y="5857278"/>
              <a:ext cx="1613307" cy="844969"/>
            </a:xfrm>
            <a:custGeom>
              <a:avLst/>
              <a:gdLst/>
              <a:ahLst/>
              <a:cxnLst/>
              <a:rect l="l" t="t" r="r" b="b"/>
              <a:pathLst>
                <a:path w="2888640" h="1512925">
                  <a:moveTo>
                    <a:pt x="0" y="0"/>
                  </a:moveTo>
                  <a:lnTo>
                    <a:pt x="2888640" y="0"/>
                  </a:lnTo>
                  <a:lnTo>
                    <a:pt x="2888640" y="1512925"/>
                  </a:lnTo>
                  <a:lnTo>
                    <a:pt x="0" y="15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id="{E216D018-56C6-89A8-DE05-3239A83EA464}"/>
                </a:ext>
              </a:extLst>
            </p:cNvPr>
            <p:cNvSpPr/>
            <p:nvPr/>
          </p:nvSpPr>
          <p:spPr>
            <a:xfrm>
              <a:off x="5372744" y="6304606"/>
              <a:ext cx="1223345" cy="353241"/>
            </a:xfrm>
            <a:custGeom>
              <a:avLst/>
              <a:gdLst/>
              <a:ahLst/>
              <a:cxnLst/>
              <a:rect l="l" t="t" r="r" b="b"/>
              <a:pathLst>
                <a:path w="2190411" h="632481">
                  <a:moveTo>
                    <a:pt x="0" y="0"/>
                  </a:moveTo>
                  <a:lnTo>
                    <a:pt x="2190410" y="0"/>
                  </a:lnTo>
                  <a:lnTo>
                    <a:pt x="2190410" y="632481"/>
                  </a:lnTo>
                  <a:lnTo>
                    <a:pt x="0" y="632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id="{0F79339A-22C3-E2B6-5E8C-4E6D49A23C84}"/>
                </a:ext>
              </a:extLst>
            </p:cNvPr>
            <p:cNvSpPr/>
            <p:nvPr/>
          </p:nvSpPr>
          <p:spPr>
            <a:xfrm>
              <a:off x="5372744" y="5873776"/>
              <a:ext cx="1223345" cy="401085"/>
            </a:xfrm>
            <a:custGeom>
              <a:avLst/>
              <a:gdLst/>
              <a:ahLst/>
              <a:cxnLst/>
              <a:rect l="l" t="t" r="r" b="b"/>
              <a:pathLst>
                <a:path w="2190411" h="718147">
                  <a:moveTo>
                    <a:pt x="0" y="0"/>
                  </a:moveTo>
                  <a:lnTo>
                    <a:pt x="2190410" y="0"/>
                  </a:lnTo>
                  <a:lnTo>
                    <a:pt x="2190410" y="718147"/>
                  </a:lnTo>
                  <a:lnTo>
                    <a:pt x="0" y="718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43580" t="-21781" b="-21235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</p:grpSp>
      <p:sp>
        <p:nvSpPr>
          <p:cNvPr id="39" name="TextBox 114">
            <a:extLst>
              <a:ext uri="{FF2B5EF4-FFF2-40B4-BE49-F238E27FC236}">
                <a16:creationId xmlns:a16="http://schemas.microsoft.com/office/drawing/2014/main" id="{406783E4-9A01-68A4-1CBF-B96DA8707ED3}"/>
              </a:ext>
            </a:extLst>
          </p:cNvPr>
          <p:cNvSpPr txBox="1"/>
          <p:nvPr/>
        </p:nvSpPr>
        <p:spPr>
          <a:xfrm>
            <a:off x="11688264" y="9775852"/>
            <a:ext cx="2097255" cy="22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8"/>
              </a:lnSpc>
            </a:pPr>
            <a:r>
              <a:rPr lang="en-US" b="1" dirty="0">
                <a:solidFill>
                  <a:schemeClr val="bg1"/>
                </a:solidFill>
                <a:latin typeface="Arial Nova"/>
                <a:ea typeface="Arial Nova"/>
                <a:cs typeface="Arial Nova"/>
                <a:sym typeface="Arial Nova"/>
              </a:rPr>
              <a:t>APRIL 22 - 23 2026</a:t>
            </a:r>
          </a:p>
        </p:txBody>
      </p:sp>
    </p:spTree>
    <p:extLst>
      <p:ext uri="{BB962C8B-B14F-4D97-AF65-F5344CB8AC3E}">
        <p14:creationId xmlns:p14="http://schemas.microsoft.com/office/powerpoint/2010/main" val="418874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C39A4-1F68-F6F3-BE75-4728105F9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063A6A8-CF2D-092C-43DC-AA8A7EEC73CF}"/>
              </a:ext>
            </a:extLst>
          </p:cNvPr>
          <p:cNvGrpSpPr/>
          <p:nvPr/>
        </p:nvGrpSpPr>
        <p:grpSpPr>
          <a:xfrm>
            <a:off x="-35904" y="6805"/>
            <a:ext cx="18323784" cy="10273390"/>
            <a:chOff x="0" y="0"/>
            <a:chExt cx="12629253" cy="70946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0026085-7FBE-E523-72B8-5DDAFACB67D1}"/>
                </a:ext>
              </a:extLst>
            </p:cNvPr>
            <p:cNvSpPr/>
            <p:nvPr/>
          </p:nvSpPr>
          <p:spPr>
            <a:xfrm>
              <a:off x="0" y="0"/>
              <a:ext cx="12629253" cy="7094601"/>
            </a:xfrm>
            <a:custGeom>
              <a:avLst/>
              <a:gdLst/>
              <a:ahLst/>
              <a:cxnLst/>
              <a:rect l="l" t="t" r="r" b="b"/>
              <a:pathLst>
                <a:path w="12629253" h="7094601">
                  <a:moveTo>
                    <a:pt x="0" y="0"/>
                  </a:moveTo>
                  <a:lnTo>
                    <a:pt x="12629253" y="0"/>
                  </a:lnTo>
                  <a:lnTo>
                    <a:pt x="12629253" y="7094601"/>
                  </a:lnTo>
                  <a:lnTo>
                    <a:pt x="0" y="709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6000"/>
              </a:blip>
              <a:stretch>
                <a:fillRect l="-22222" t="-22633" r="-45270" b="-47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8EE88CC-C458-F375-3094-659B08D62F95}"/>
              </a:ext>
            </a:extLst>
          </p:cNvPr>
          <p:cNvSpPr/>
          <p:nvPr/>
        </p:nvSpPr>
        <p:spPr>
          <a:xfrm>
            <a:off x="-35784" y="9392986"/>
            <a:ext cx="18323784" cy="887209"/>
          </a:xfrm>
          <a:prstGeom prst="rect">
            <a:avLst/>
          </a:prstGeom>
          <a:gradFill>
            <a:gsLst>
              <a:gs pos="0">
                <a:srgbClr val="31729F">
                  <a:alpha val="31000"/>
                </a:srgbClr>
              </a:gs>
              <a:gs pos="5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45957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35C67E6-63CB-055C-A676-39959A367C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257652"/>
            <a:ext cx="18288000" cy="813533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sz="20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16A1C66-A268-4A08-47EE-7A728D9E46E4}"/>
              </a:ext>
            </a:extLst>
          </p:cNvPr>
          <p:cNvGrpSpPr/>
          <p:nvPr/>
        </p:nvGrpSpPr>
        <p:grpSpPr>
          <a:xfrm>
            <a:off x="381335" y="-15724"/>
            <a:ext cx="1176209" cy="1507014"/>
            <a:chOff x="0" y="0"/>
            <a:chExt cx="812267" cy="10407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B5F2EC3-293D-A326-062E-1C7EB1C2D225}"/>
                </a:ext>
              </a:extLst>
            </p:cNvPr>
            <p:cNvSpPr/>
            <p:nvPr/>
          </p:nvSpPr>
          <p:spPr>
            <a:xfrm>
              <a:off x="0" y="0"/>
              <a:ext cx="812292" cy="1040765"/>
            </a:xfrm>
            <a:custGeom>
              <a:avLst/>
              <a:gdLst/>
              <a:ahLst/>
              <a:cxnLst/>
              <a:rect l="l" t="t" r="r" b="b"/>
              <a:pathLst>
                <a:path w="812292" h="1040765">
                  <a:moveTo>
                    <a:pt x="0" y="0"/>
                  </a:moveTo>
                  <a:lnTo>
                    <a:pt x="812292" y="0"/>
                  </a:lnTo>
                  <a:lnTo>
                    <a:pt x="812292" y="1040765"/>
                  </a:lnTo>
                  <a:lnTo>
                    <a:pt x="0" y="1040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120" b="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4BB31EC-FDB8-A675-FEDD-2FEC4DC0735F}"/>
              </a:ext>
            </a:extLst>
          </p:cNvPr>
          <p:cNvSpPr txBox="1"/>
          <p:nvPr/>
        </p:nvSpPr>
        <p:spPr>
          <a:xfrm>
            <a:off x="15405098" y="297337"/>
            <a:ext cx="2229337" cy="76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33"/>
              </a:lnSpc>
            </a:pPr>
            <a:r>
              <a:rPr lang="en-US" sz="4800" b="1" dirty="0">
                <a:solidFill>
                  <a:srgbClr val="32729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FET’26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FFA5F2-DEA6-54C4-3001-5B904901CE8F}"/>
              </a:ext>
            </a:extLst>
          </p:cNvPr>
          <p:cNvGrpSpPr/>
          <p:nvPr/>
        </p:nvGrpSpPr>
        <p:grpSpPr>
          <a:xfrm>
            <a:off x="3367826" y="9392986"/>
            <a:ext cx="7636145" cy="844969"/>
            <a:chOff x="1207708" y="5857278"/>
            <a:chExt cx="7636145" cy="844969"/>
          </a:xfrm>
        </p:grpSpPr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id="{72A3CDD4-95FF-8A75-9B5F-62883E320C5B}"/>
                </a:ext>
              </a:extLst>
            </p:cNvPr>
            <p:cNvSpPr/>
            <p:nvPr/>
          </p:nvSpPr>
          <p:spPr>
            <a:xfrm>
              <a:off x="1207708" y="5901679"/>
              <a:ext cx="466453" cy="534213"/>
            </a:xfrm>
            <a:custGeom>
              <a:avLst/>
              <a:gdLst/>
              <a:ahLst/>
              <a:cxnLst/>
              <a:rect l="l" t="t" r="r" b="b"/>
              <a:pathLst>
                <a:path w="835189" h="956514">
                  <a:moveTo>
                    <a:pt x="0" y="0"/>
                  </a:moveTo>
                  <a:lnTo>
                    <a:pt x="835189" y="0"/>
                  </a:lnTo>
                  <a:lnTo>
                    <a:pt x="835189" y="956514"/>
                  </a:lnTo>
                  <a:lnTo>
                    <a:pt x="0" y="956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4036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15" name="AutoShape 90">
              <a:extLst>
                <a:ext uri="{FF2B5EF4-FFF2-40B4-BE49-F238E27FC236}">
                  <a16:creationId xmlns:a16="http://schemas.microsoft.com/office/drawing/2014/main" id="{FC9C021D-A41B-C174-1D74-EB1E75A7D24F}"/>
                </a:ext>
              </a:extLst>
            </p:cNvPr>
            <p:cNvSpPr/>
            <p:nvPr/>
          </p:nvSpPr>
          <p:spPr>
            <a:xfrm flipH="1">
              <a:off x="1249285" y="6464087"/>
              <a:ext cx="1432074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algn="r" defTabSz="307330" rtl="1" eaLnBrk="1" latinLnBrk="0" hangingPunct="1"/>
              <a:endParaRPr lang="en-BH" sz="1340" b="1"/>
            </a:p>
          </p:txBody>
        </p:sp>
        <p:sp>
          <p:nvSpPr>
            <p:cNvPr id="16" name="Freeform 91">
              <a:extLst>
                <a:ext uri="{FF2B5EF4-FFF2-40B4-BE49-F238E27FC236}">
                  <a16:creationId xmlns:a16="http://schemas.microsoft.com/office/drawing/2014/main" id="{067F5CC4-0F54-CDFE-7904-50027013858D}"/>
                </a:ext>
              </a:extLst>
            </p:cNvPr>
            <p:cNvSpPr/>
            <p:nvPr/>
          </p:nvSpPr>
          <p:spPr>
            <a:xfrm>
              <a:off x="1674161" y="5950119"/>
              <a:ext cx="1003152" cy="437333"/>
            </a:xfrm>
            <a:custGeom>
              <a:avLst/>
              <a:gdLst/>
              <a:ahLst/>
              <a:cxnLst/>
              <a:rect l="l" t="t" r="r" b="b"/>
              <a:pathLst>
                <a:path w="1796153" h="783050">
                  <a:moveTo>
                    <a:pt x="0" y="0"/>
                  </a:moveTo>
                  <a:lnTo>
                    <a:pt x="1796152" y="0"/>
                  </a:lnTo>
                  <a:lnTo>
                    <a:pt x="1796152" y="783050"/>
                  </a:lnTo>
                  <a:lnTo>
                    <a:pt x="0" y="783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2354"/>
              </a:stretch>
            </a:blipFill>
          </p:spPr>
          <p:txBody>
            <a:bodyPr/>
            <a:lstStyle/>
            <a:p>
              <a:pPr marL="0" algn="r" defTabSz="307330" rtl="1" eaLnBrk="1" latinLnBrk="0" hangingPunct="1"/>
              <a:endParaRPr lang="en-BH" sz="1340" b="1"/>
            </a:p>
          </p:txBody>
        </p:sp>
        <p:sp>
          <p:nvSpPr>
            <p:cNvPr id="17" name="TextBox 92">
              <a:extLst>
                <a:ext uri="{FF2B5EF4-FFF2-40B4-BE49-F238E27FC236}">
                  <a16:creationId xmlns:a16="http://schemas.microsoft.com/office/drawing/2014/main" id="{20436191-07D8-3296-B4BF-E57FCE7E205B}"/>
                </a:ext>
              </a:extLst>
            </p:cNvPr>
            <p:cNvSpPr txBox="1"/>
            <p:nvPr/>
          </p:nvSpPr>
          <p:spPr>
            <a:xfrm>
              <a:off x="1249285" y="6509931"/>
              <a:ext cx="1428030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1074" b="1" dirty="0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Bahrain Chapters</a:t>
              </a:r>
            </a:p>
          </p:txBody>
        </p:sp>
        <p:sp>
          <p:nvSpPr>
            <p:cNvPr id="18" name="Freeform 93">
              <a:extLst>
                <a:ext uri="{FF2B5EF4-FFF2-40B4-BE49-F238E27FC236}">
                  <a16:creationId xmlns:a16="http://schemas.microsoft.com/office/drawing/2014/main" id="{274D7595-4273-F726-AD77-A664AFA61120}"/>
                </a:ext>
              </a:extLst>
            </p:cNvPr>
            <p:cNvSpPr/>
            <p:nvPr/>
          </p:nvSpPr>
          <p:spPr>
            <a:xfrm>
              <a:off x="3315816" y="6010020"/>
              <a:ext cx="1422471" cy="539486"/>
            </a:xfrm>
            <a:custGeom>
              <a:avLst/>
              <a:gdLst/>
              <a:ahLst/>
              <a:cxnLst/>
              <a:rect l="l" t="t" r="r" b="b"/>
              <a:pathLst>
                <a:path w="2546947" h="965955">
                  <a:moveTo>
                    <a:pt x="0" y="0"/>
                  </a:moveTo>
                  <a:lnTo>
                    <a:pt x="2546947" y="0"/>
                  </a:lnTo>
                  <a:lnTo>
                    <a:pt x="2546947" y="965955"/>
                  </a:lnTo>
                  <a:lnTo>
                    <a:pt x="0" y="96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97018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19" name="Freeform 94">
              <a:extLst>
                <a:ext uri="{FF2B5EF4-FFF2-40B4-BE49-F238E27FC236}">
                  <a16:creationId xmlns:a16="http://schemas.microsoft.com/office/drawing/2014/main" id="{73FA8143-D761-5A96-5C92-C5371E7B844F}"/>
                </a:ext>
              </a:extLst>
            </p:cNvPr>
            <p:cNvSpPr/>
            <p:nvPr/>
          </p:nvSpPr>
          <p:spPr>
            <a:xfrm>
              <a:off x="7230546" y="5857278"/>
              <a:ext cx="1613307" cy="844969"/>
            </a:xfrm>
            <a:custGeom>
              <a:avLst/>
              <a:gdLst/>
              <a:ahLst/>
              <a:cxnLst/>
              <a:rect l="l" t="t" r="r" b="b"/>
              <a:pathLst>
                <a:path w="2888640" h="1512925">
                  <a:moveTo>
                    <a:pt x="0" y="0"/>
                  </a:moveTo>
                  <a:lnTo>
                    <a:pt x="2888640" y="0"/>
                  </a:lnTo>
                  <a:lnTo>
                    <a:pt x="2888640" y="1512925"/>
                  </a:lnTo>
                  <a:lnTo>
                    <a:pt x="0" y="15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20" name="Freeform 98">
              <a:extLst>
                <a:ext uri="{FF2B5EF4-FFF2-40B4-BE49-F238E27FC236}">
                  <a16:creationId xmlns:a16="http://schemas.microsoft.com/office/drawing/2014/main" id="{57525D86-FC81-EAEE-78C5-6F814B054B0E}"/>
                </a:ext>
              </a:extLst>
            </p:cNvPr>
            <p:cNvSpPr/>
            <p:nvPr/>
          </p:nvSpPr>
          <p:spPr>
            <a:xfrm>
              <a:off x="5372744" y="6304606"/>
              <a:ext cx="1223345" cy="353241"/>
            </a:xfrm>
            <a:custGeom>
              <a:avLst/>
              <a:gdLst/>
              <a:ahLst/>
              <a:cxnLst/>
              <a:rect l="l" t="t" r="r" b="b"/>
              <a:pathLst>
                <a:path w="2190411" h="632481">
                  <a:moveTo>
                    <a:pt x="0" y="0"/>
                  </a:moveTo>
                  <a:lnTo>
                    <a:pt x="2190410" y="0"/>
                  </a:lnTo>
                  <a:lnTo>
                    <a:pt x="2190410" y="632481"/>
                  </a:lnTo>
                  <a:lnTo>
                    <a:pt x="0" y="632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047201D0-168A-3E48-6B41-226AA008D7DD}"/>
                </a:ext>
              </a:extLst>
            </p:cNvPr>
            <p:cNvSpPr/>
            <p:nvPr/>
          </p:nvSpPr>
          <p:spPr>
            <a:xfrm>
              <a:off x="5372744" y="5873776"/>
              <a:ext cx="1223345" cy="401085"/>
            </a:xfrm>
            <a:custGeom>
              <a:avLst/>
              <a:gdLst/>
              <a:ahLst/>
              <a:cxnLst/>
              <a:rect l="l" t="t" r="r" b="b"/>
              <a:pathLst>
                <a:path w="2190411" h="718147">
                  <a:moveTo>
                    <a:pt x="0" y="0"/>
                  </a:moveTo>
                  <a:lnTo>
                    <a:pt x="2190410" y="0"/>
                  </a:lnTo>
                  <a:lnTo>
                    <a:pt x="2190410" y="718147"/>
                  </a:lnTo>
                  <a:lnTo>
                    <a:pt x="0" y="718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43580" t="-21781" b="-21235"/>
              </a:stretch>
            </a:blipFill>
          </p:spPr>
          <p:txBody>
            <a:bodyPr/>
            <a:lstStyle/>
            <a:p>
              <a:endParaRPr lang="en-BH" sz="1340" b="1"/>
            </a:p>
          </p:txBody>
        </p:sp>
      </p:grpSp>
      <p:sp>
        <p:nvSpPr>
          <p:cNvPr id="22" name="TextBox 114">
            <a:extLst>
              <a:ext uri="{FF2B5EF4-FFF2-40B4-BE49-F238E27FC236}">
                <a16:creationId xmlns:a16="http://schemas.microsoft.com/office/drawing/2014/main" id="{A0114275-8AD3-2ACD-B5FE-CED9F0B600C0}"/>
              </a:ext>
            </a:extLst>
          </p:cNvPr>
          <p:cNvSpPr txBox="1"/>
          <p:nvPr/>
        </p:nvSpPr>
        <p:spPr>
          <a:xfrm>
            <a:off x="11688264" y="9775852"/>
            <a:ext cx="2097255" cy="22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8"/>
              </a:lnSpc>
            </a:pPr>
            <a:r>
              <a:rPr lang="en-US" b="1" dirty="0">
                <a:solidFill>
                  <a:schemeClr val="bg1"/>
                </a:solidFill>
                <a:latin typeface="Arial Nova"/>
                <a:ea typeface="Arial Nova"/>
                <a:cs typeface="Arial Nova"/>
                <a:sym typeface="Arial Nova"/>
              </a:rPr>
              <a:t>APRIL 22 - 23 2026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ED6A75-1095-1FD8-544C-1C63D9183E4C}"/>
              </a:ext>
            </a:extLst>
          </p:cNvPr>
          <p:cNvSpPr txBox="1"/>
          <p:nvPr/>
        </p:nvSpPr>
        <p:spPr>
          <a:xfrm>
            <a:off x="3762211" y="149627"/>
            <a:ext cx="10989442" cy="1059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sz="2800" b="1" cap="all" dirty="0">
                <a:solidFill>
                  <a:srgbClr val="32729F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Bebas Neue Bold"/>
              </a:rPr>
              <a:t>INTERNATIONAL CONFERENCE ON FRONTIERS OF ENGINEERING AND EMERGING TECHNOLOGIES</a:t>
            </a:r>
            <a:endParaRPr lang="en-US" sz="2800" b="1" cap="all" dirty="0">
              <a:solidFill>
                <a:srgbClr val="32729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5" name="Freeform 100">
            <a:extLst>
              <a:ext uri="{FF2B5EF4-FFF2-40B4-BE49-F238E27FC236}">
                <a16:creationId xmlns:a16="http://schemas.microsoft.com/office/drawing/2014/main" id="{D31BF6CE-91AF-CBFD-5C16-DAEAAC9E405B}"/>
              </a:ext>
            </a:extLst>
          </p:cNvPr>
          <p:cNvSpPr/>
          <p:nvPr/>
        </p:nvSpPr>
        <p:spPr>
          <a:xfrm>
            <a:off x="1877918" y="495300"/>
            <a:ext cx="1726227" cy="543088"/>
          </a:xfrm>
          <a:custGeom>
            <a:avLst/>
            <a:gdLst/>
            <a:ahLst/>
            <a:cxnLst/>
            <a:rect l="l" t="t" r="r" b="b"/>
            <a:pathLst>
              <a:path w="2125071" h="668569">
                <a:moveTo>
                  <a:pt x="0" y="0"/>
                </a:moveTo>
                <a:lnTo>
                  <a:pt x="2125070" y="0"/>
                </a:lnTo>
                <a:lnTo>
                  <a:pt x="2125070" y="668570"/>
                </a:lnTo>
                <a:lnTo>
                  <a:pt x="0" y="66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2663" t="-26386" b="-22091"/>
            </a:stretch>
          </a:blipFill>
        </p:spPr>
        <p:txBody>
          <a:bodyPr/>
          <a:lstStyle/>
          <a:p>
            <a:pPr marL="0" algn="r" defTabSz="307330" rtl="1" eaLnBrk="1" latinLnBrk="0" hangingPunct="1"/>
            <a:endParaRPr lang="en-BH" sz="134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E3B798D9-E3A6-FBBA-12ED-0F38C7690538}"/>
              </a:ext>
            </a:extLst>
          </p:cNvPr>
          <p:cNvGrpSpPr/>
          <p:nvPr/>
        </p:nvGrpSpPr>
        <p:grpSpPr>
          <a:xfrm>
            <a:off x="-35784" y="1258344"/>
            <a:ext cx="18323664" cy="8135334"/>
            <a:chOff x="0" y="-38100"/>
            <a:chExt cx="4816593" cy="214263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A007ADD-5D13-2734-0E50-ABADBD019E58}"/>
                </a:ext>
              </a:extLst>
            </p:cNvPr>
            <p:cNvSpPr/>
            <p:nvPr/>
          </p:nvSpPr>
          <p:spPr>
            <a:xfrm>
              <a:off x="0" y="0"/>
              <a:ext cx="4816592" cy="2104539"/>
            </a:xfrm>
            <a:custGeom>
              <a:avLst/>
              <a:gdLst/>
              <a:ahLst/>
              <a:cxnLst/>
              <a:rect l="l" t="t" r="r" b="b"/>
              <a:pathLst>
                <a:path w="4816592" h="2104539">
                  <a:moveTo>
                    <a:pt x="0" y="0"/>
                  </a:moveTo>
                  <a:lnTo>
                    <a:pt x="4816592" y="0"/>
                  </a:lnTo>
                  <a:lnTo>
                    <a:pt x="4816592" y="2104539"/>
                  </a:lnTo>
                  <a:lnTo>
                    <a:pt x="0" y="2104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92DB43FB-219A-2871-4CB3-7990198B4D9D}"/>
                </a:ext>
              </a:extLst>
            </p:cNvPr>
            <p:cNvSpPr txBox="1"/>
            <p:nvPr/>
          </p:nvSpPr>
          <p:spPr>
            <a:xfrm>
              <a:off x="0" y="-38100"/>
              <a:ext cx="4816593" cy="2142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118625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73390"/>
            <a:chOff x="0" y="0"/>
            <a:chExt cx="12629333" cy="7094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29253" cy="7094601"/>
            </a:xfrm>
            <a:custGeom>
              <a:avLst/>
              <a:gdLst/>
              <a:ahLst/>
              <a:cxnLst/>
              <a:rect l="l" t="t" r="r" b="b"/>
              <a:pathLst>
                <a:path w="12629253" h="7094601">
                  <a:moveTo>
                    <a:pt x="0" y="0"/>
                  </a:moveTo>
                  <a:lnTo>
                    <a:pt x="12629253" y="0"/>
                  </a:lnTo>
                  <a:lnTo>
                    <a:pt x="12629253" y="7094601"/>
                  </a:lnTo>
                  <a:lnTo>
                    <a:pt x="0" y="709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663" r="-23048" b="-126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73390"/>
            <a:chOff x="0" y="0"/>
            <a:chExt cx="12629333" cy="70946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629253" cy="7094601"/>
            </a:xfrm>
            <a:custGeom>
              <a:avLst/>
              <a:gdLst/>
              <a:ahLst/>
              <a:cxnLst/>
              <a:rect l="l" t="t" r="r" b="b"/>
              <a:pathLst>
                <a:path w="12629253" h="7094601">
                  <a:moveTo>
                    <a:pt x="0" y="0"/>
                  </a:moveTo>
                  <a:lnTo>
                    <a:pt x="12629253" y="0"/>
                  </a:lnTo>
                  <a:lnTo>
                    <a:pt x="12629253" y="7094601"/>
                  </a:lnTo>
                  <a:lnTo>
                    <a:pt x="0" y="709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5000"/>
              </a:blip>
              <a:stretch>
                <a:fillRect l="-73" t="-91" b="-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2032977" y="6109138"/>
            <a:ext cx="14038098" cy="52386"/>
          </a:xfrm>
          <a:custGeom>
            <a:avLst/>
            <a:gdLst/>
            <a:ahLst/>
            <a:cxnLst/>
            <a:rect l="l" t="t" r="r" b="b"/>
            <a:pathLst>
              <a:path w="14038098" h="52386">
                <a:moveTo>
                  <a:pt x="0" y="0"/>
                </a:moveTo>
                <a:lnTo>
                  <a:pt x="14038098" y="0"/>
                </a:lnTo>
                <a:lnTo>
                  <a:pt x="14038098" y="52386"/>
                </a:lnTo>
                <a:lnTo>
                  <a:pt x="0" y="52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40596" y="226569"/>
            <a:ext cx="1176209" cy="1507014"/>
            <a:chOff x="0" y="0"/>
            <a:chExt cx="812267" cy="10407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292" cy="1040765"/>
            </a:xfrm>
            <a:custGeom>
              <a:avLst/>
              <a:gdLst/>
              <a:ahLst/>
              <a:cxnLst/>
              <a:rect l="l" t="t" r="r" b="b"/>
              <a:pathLst>
                <a:path w="812292" h="1040765">
                  <a:moveTo>
                    <a:pt x="0" y="0"/>
                  </a:moveTo>
                  <a:lnTo>
                    <a:pt x="812292" y="0"/>
                  </a:lnTo>
                  <a:lnTo>
                    <a:pt x="812292" y="1040765"/>
                  </a:lnTo>
                  <a:lnTo>
                    <a:pt x="0" y="1040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120" b="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67515" y="6400150"/>
            <a:ext cx="13703560" cy="51129"/>
            <a:chOff x="0" y="0"/>
            <a:chExt cx="5105756" cy="190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05778" cy="19050"/>
            </a:xfrm>
            <a:custGeom>
              <a:avLst/>
              <a:gdLst/>
              <a:ahLst/>
              <a:cxnLst/>
              <a:rect l="l" t="t" r="r" b="b"/>
              <a:pathLst>
                <a:path w="5105778" h="19050">
                  <a:moveTo>
                    <a:pt x="0" y="19050"/>
                  </a:moveTo>
                  <a:lnTo>
                    <a:pt x="5105778" y="19050"/>
                  </a:lnTo>
                  <a:lnTo>
                    <a:pt x="5105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80301" y="5478295"/>
            <a:ext cx="4443462" cy="92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9"/>
              </a:lnSpc>
            </a:pPr>
            <a:r>
              <a:rPr lang="en-US" sz="550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92400" y="495300"/>
            <a:ext cx="2172367" cy="76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33"/>
              </a:lnSpc>
            </a:pPr>
            <a:r>
              <a:rPr lang="en-US" sz="452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FET’26</a:t>
            </a:r>
          </a:p>
        </p:txBody>
      </p:sp>
      <p:sp>
        <p:nvSpPr>
          <p:cNvPr id="17" name="Freeform 100">
            <a:extLst>
              <a:ext uri="{FF2B5EF4-FFF2-40B4-BE49-F238E27FC236}">
                <a16:creationId xmlns:a16="http://schemas.microsoft.com/office/drawing/2014/main" id="{5ABCFF8E-22E7-D70F-E93F-C19FB4CF82FD}"/>
              </a:ext>
            </a:extLst>
          </p:cNvPr>
          <p:cNvSpPr/>
          <p:nvPr/>
        </p:nvSpPr>
        <p:spPr>
          <a:xfrm>
            <a:off x="1877918" y="495300"/>
            <a:ext cx="1726227" cy="543088"/>
          </a:xfrm>
          <a:custGeom>
            <a:avLst/>
            <a:gdLst/>
            <a:ahLst/>
            <a:cxnLst/>
            <a:rect l="l" t="t" r="r" b="b"/>
            <a:pathLst>
              <a:path w="2125071" h="668569">
                <a:moveTo>
                  <a:pt x="0" y="0"/>
                </a:moveTo>
                <a:lnTo>
                  <a:pt x="2125070" y="0"/>
                </a:lnTo>
                <a:lnTo>
                  <a:pt x="2125070" y="668570"/>
                </a:lnTo>
                <a:lnTo>
                  <a:pt x="0" y="66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663" t="-26386" b="-22091"/>
            </a:stretch>
          </a:blipFill>
        </p:spPr>
        <p:txBody>
          <a:bodyPr/>
          <a:lstStyle/>
          <a:p>
            <a:pPr marL="0" algn="r" defTabSz="307330" rtl="1" eaLnBrk="1" latinLnBrk="0" hangingPunct="1"/>
            <a:endParaRPr lang="en-BH" sz="134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e069c64-97de-41b1-b6a5-363c07bccaa3}" enabled="1" method="Standard" siteId="{026137b5-e313-46d1-9b2f-026ecb50c84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80</Words>
  <Application>Microsoft Macintosh PowerPoint</Application>
  <PresentationFormat>Custom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 Nova Bold</vt:lpstr>
      <vt:lpstr>Arial Nova</vt:lpstr>
      <vt:lpstr>Open Sans Bold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FET Presentation_2</dc:title>
  <dc:creator>Dr. MAI ALI MOHAMED KHALFAN</dc:creator>
  <cp:lastModifiedBy>Hana Aljawder</cp:lastModifiedBy>
  <cp:revision>8</cp:revision>
  <dcterms:created xsi:type="dcterms:W3CDTF">2006-08-16T00:00:00Z</dcterms:created>
  <dcterms:modified xsi:type="dcterms:W3CDTF">2026-04-09T06:58:26Z</dcterms:modified>
  <dc:identifier>DAHDuEQpfkU</dc:identifier>
</cp:coreProperties>
</file>